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498" r:id="rId3"/>
    <p:sldId id="470" r:id="rId4"/>
    <p:sldId id="471" r:id="rId5"/>
    <p:sldId id="492" r:id="rId6"/>
    <p:sldId id="474" r:id="rId7"/>
    <p:sldId id="478" r:id="rId8"/>
    <p:sldId id="476" r:id="rId9"/>
    <p:sldId id="481" r:id="rId10"/>
    <p:sldId id="480" r:id="rId11"/>
    <p:sldId id="494" r:id="rId12"/>
    <p:sldId id="482" r:id="rId13"/>
    <p:sldId id="483" r:id="rId14"/>
    <p:sldId id="477" r:id="rId15"/>
    <p:sldId id="472" r:id="rId16"/>
    <p:sldId id="484" r:id="rId17"/>
    <p:sldId id="485" r:id="rId18"/>
    <p:sldId id="497" r:id="rId19"/>
    <p:sldId id="486" r:id="rId20"/>
    <p:sldId id="487" r:id="rId21"/>
    <p:sldId id="488" r:id="rId22"/>
    <p:sldId id="489" r:id="rId23"/>
    <p:sldId id="495" r:id="rId24"/>
    <p:sldId id="496" r:id="rId25"/>
    <p:sldId id="490" r:id="rId26"/>
    <p:sldId id="491" r:id="rId27"/>
    <p:sldId id="442" r:id="rId28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2" autoAdjust="0"/>
  </p:normalViewPr>
  <p:slideViewPr>
    <p:cSldViewPr snapToGrid="0">
      <p:cViewPr varScale="1">
        <p:scale>
          <a:sx n="112" d="100"/>
          <a:sy n="112" d="100"/>
        </p:scale>
        <p:origin x="-474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E349-510D-494C-B222-0BE29ED17C7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E7B64-76DF-4334-9F4F-0F0FF3DC03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310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6020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363AA9-1E69-440D-ABB6-E3D4E4974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5E6D934-4301-4F60-BA4F-13ABACB9A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2F0EF6E-4790-4F7C-9082-8579019CB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85A1B3C-8966-4369-A900-B2BA780A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E7121F7-15F1-49A3-89E7-67CD1CA2C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210D5E-C784-40D6-A1FD-3F8B8EC31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6B11E91-4318-477A-9F4E-F897ECA1C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2FC0916-3E53-4574-AE4D-87D7F0F82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F02EA9C-D3DC-4DFB-8475-29A9DF474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1C6AD1-3B82-4580-A886-B0BE20059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13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A4DDAF7-6911-4DD7-9DFB-30E483F40B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281C421-0AED-41B6-870D-6FFA5B9ED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2C17F8-FFFD-4600-8A64-F1D7B086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7F34119-0B8C-4901-8A51-343D20AD2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E879DA6-E6B7-41AA-B485-BAE80B3C9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214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0059311" y="877033"/>
            <a:ext cx="17324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4902982" y="5704465"/>
            <a:ext cx="7307772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914400" y="1454333"/>
            <a:ext cx="71572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3423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1085700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5861497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4407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E0AABE-168A-4CA2-B6AB-297B4179C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A9415B-4D87-400E-9D1B-B19962A49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8382641-3D69-411A-B201-9C7964F84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367E374-7227-4706-B5F7-DBCFAAA8B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553945F-CE3B-4DD4-B14A-B8E967DE2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408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1BB8AB-0CA1-4622-8F3C-27C04FDBD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189182F-5B21-4E32-834C-DC1274F90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DB0EF2B-E939-49DF-86B9-48BC16735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6312445-FD14-42CE-AB64-DD088D26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59BEE8D-2F49-4DAD-8C4E-A64B4573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159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A41935-AC93-45D5-B934-E2F5A461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6BB4FF0-C627-463C-A389-86DF8F109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7E8D9D4-C713-40E3-BD77-C5BEA1CDF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1F9E57D-950B-4599-B14E-222DB0765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F699F7B-9B8D-4241-B908-B79EF942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C612847-F5A2-4ABE-925D-FFB21E17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7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AC8B19-86A6-4DF2-B13B-0774449B0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D072382-672C-43EF-8139-C676E240D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3409AC5-7DD6-4AA0-B985-199F1B705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04ED34D-FD27-40D3-95BD-502B21135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F5102E9-BC64-4A8B-910E-D05967F5CD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804FCE1-EB31-4255-8B14-7F8350390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0748510-82E3-4B0E-ADB6-6DD37A4D6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9486D9A-33BC-4B43-9710-587E7E09A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41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275788-07A0-43AE-B650-586B2DECE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E2B16D3-B9AB-4804-BC7B-2D97F69A1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ACCD84D-3895-4B59-B8E1-D9151D904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9C88629-DF5A-499A-8AD3-AD83F7BD1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44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27885AB-E2EC-4021-9C09-54ED37FFE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71E7B1AE-2CA8-47F7-9CDD-98973272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C4CE257-4A1D-48D8-B1BC-BA30B2B01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87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D14A1B-AE57-4127-A644-1D712AA6D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17669E-D096-4C15-AEF4-3065CE499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ED72F8A-DA33-4A0B-8928-6E2391E0F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00B7D63-03F6-4E30-8D44-41A1CD199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EDD5743-C937-459D-8B3A-B5889638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1DCCF9B-6D02-41A4-8760-7AD8204DD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7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06E4F6-FFE2-42D9-B17C-9B2735F1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EE88347-5A29-46F6-B8EE-5162BBC086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C3F6AD4-5655-4DA7-B51B-A07DD1F7B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F8FBA0F-F736-4B34-A26E-C67DB2D2B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D2BC74E-BDB3-43EF-A567-4F476DD9C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BFAA3E6-0403-4038-BB55-1E82BDF56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37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BD4CD2-784B-48E8-8B1B-CD0A1658B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C5DB960-DDA9-4223-9EAA-2124D5A4A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A8FA939-2628-4FC0-9919-F2CB8442BF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B69A3-376F-4F87-986F-685D09990F2B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23C1CF2-BEB4-45A0-A374-905D40692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C5407B9-A1E5-498F-8BD6-1C8DE9A57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D1E89-70B5-4741-83A4-4BA5D7671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92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DE796B5-EBCD-44AF-90A9-44CA72B2A346}"/>
              </a:ext>
            </a:extLst>
          </p:cNvPr>
          <p:cNvSpPr/>
          <p:nvPr/>
        </p:nvSpPr>
        <p:spPr>
          <a:xfrm>
            <a:off x="1638898" y="207762"/>
            <a:ext cx="96678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effectLst/>
                <a:cs typeface="Sakkal Majalla" panose="020B0604020202020204" pitchFamily="2" charset="-78"/>
              </a:rPr>
              <a:t>Государственное бюджетное учреждение дополнительного профессионального образования «Ставропольский краевой институт развития образования, повышения квалификации и переподготовки работников образования»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FC2784C-52CE-4C27-81C6-F84B7FB6609A}"/>
              </a:ext>
            </a:extLst>
          </p:cNvPr>
          <p:cNvSpPr txBox="1"/>
          <p:nvPr/>
        </p:nvSpPr>
        <p:spPr>
          <a:xfrm>
            <a:off x="-392362" y="2076207"/>
            <a:ext cx="10765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цифровой зависимости к осознанному потреблению контента в дополнительном образовании</a:t>
            </a:r>
            <a:endParaRPr lang="ru-RU" sz="3600" b="1" u="sng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1D3A86D-A6EB-4702-B7DA-A30764E18851}"/>
              </a:ext>
            </a:extLst>
          </p:cNvPr>
          <p:cNvSpPr txBox="1"/>
          <p:nvPr/>
        </p:nvSpPr>
        <p:spPr>
          <a:xfrm>
            <a:off x="184728" y="5597236"/>
            <a:ext cx="3948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Подразделение: кафедра ППТ и МО </a:t>
            </a:r>
            <a:endParaRPr lang="ru-RU" dirty="0"/>
          </a:p>
          <a:p>
            <a:r>
              <a:rPr lang="ru-RU" dirty="0" smtClean="0"/>
              <a:t>Должность: доцент</a:t>
            </a:r>
            <a:endParaRPr lang="ru-RU" dirty="0"/>
          </a:p>
          <a:p>
            <a:r>
              <a:rPr lang="ru-RU" dirty="0" smtClean="0"/>
              <a:t>ФИО: </a:t>
            </a:r>
            <a:r>
              <a:rPr lang="ru-RU" dirty="0" err="1" smtClean="0"/>
              <a:t>Чурсинова</a:t>
            </a:r>
            <a:r>
              <a:rPr lang="ru-RU" dirty="0" smtClean="0"/>
              <a:t> Ольга Владимировна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5700" y="2050651"/>
            <a:ext cx="10448960" cy="3632400"/>
          </a:xfrm>
        </p:spPr>
        <p:txBody>
          <a:bodyPr/>
          <a:lstStyle/>
          <a:p>
            <a:pPr marL="135464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Третий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вызов: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Цифровой след</a:t>
            </a:r>
          </a:p>
          <a:p>
            <a:pPr marL="135464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Каждое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наше действие в сети оставляет след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Для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педагога это особенно важно, потому что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Ученики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родители видят нашу цифровую активность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Необдуманные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публикации могут повредить репутации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Цифровой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 влияет на профессиональные возможности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013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422" y="1620993"/>
            <a:ext cx="11534660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«Механики вовлечения» </a:t>
            </a:r>
            <a:endParaRPr lang="ru-RU" dirty="0">
              <a:solidFill>
                <a:srgbClr val="FF0000"/>
              </a:solidFill>
            </a:endParaRP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/>
              <a:t>	</a:t>
            </a:r>
            <a:r>
              <a:rPr lang="ru-RU" sz="2000" dirty="0" smtClean="0">
                <a:solidFill>
                  <a:srgbClr val="7030A0"/>
                </a:solidFill>
              </a:rPr>
              <a:t>Тезис </a:t>
            </a:r>
            <a:r>
              <a:rPr lang="ru-RU" sz="2000" dirty="0">
                <a:solidFill>
                  <a:srgbClr val="7030A0"/>
                </a:solidFill>
              </a:rPr>
              <a:t>1: </a:t>
            </a:r>
            <a:r>
              <a:rPr lang="ru-RU" sz="2000" dirty="0" smtClean="0">
                <a:solidFill>
                  <a:srgbClr val="7030A0"/>
                </a:solidFill>
              </a:rPr>
              <a:t>«Бесконечная </a:t>
            </a:r>
            <a:r>
              <a:rPr lang="ru-RU" sz="2000" dirty="0">
                <a:solidFill>
                  <a:srgbClr val="7030A0"/>
                </a:solidFill>
              </a:rPr>
              <a:t>лента и </a:t>
            </a:r>
            <a:r>
              <a:rPr lang="ru-RU" sz="2000" dirty="0" smtClean="0">
                <a:solidFill>
                  <a:srgbClr val="7030A0"/>
                </a:solidFill>
              </a:rPr>
              <a:t>алгоритмы».</a:t>
            </a:r>
            <a:endParaRPr lang="ru-RU" sz="2000" dirty="0">
              <a:solidFill>
                <a:srgbClr val="7030A0"/>
              </a:solidFill>
            </a:endParaRP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</a:rPr>
              <a:t>	</a:t>
            </a:r>
            <a:r>
              <a:rPr lang="ru-RU" sz="2000" dirty="0" smtClean="0"/>
              <a:t>Вопрос: </a:t>
            </a:r>
            <a:r>
              <a:rPr lang="ru-RU" sz="2000" dirty="0"/>
              <a:t>"Как вы думаете, почему короткие видео (</a:t>
            </a:r>
            <a:r>
              <a:rPr lang="ru-RU" sz="2000" dirty="0" err="1"/>
              <a:t>TikTok</a:t>
            </a:r>
            <a:r>
              <a:rPr lang="ru-RU" sz="2000" dirty="0"/>
              <a:t>, </a:t>
            </a:r>
            <a:r>
              <a:rPr lang="ru-RU" sz="2000" dirty="0" err="1"/>
              <a:t>Reels</a:t>
            </a:r>
            <a:r>
              <a:rPr lang="ru-RU" sz="2000" dirty="0"/>
              <a:t>) так затягивают? Что происходит с нашим восприятием</a:t>
            </a:r>
            <a:r>
              <a:rPr lang="ru-RU" sz="2000" dirty="0" smtClean="0"/>
              <a:t>?«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	</a:t>
            </a:r>
            <a:r>
              <a:rPr lang="ru-RU" sz="2000" dirty="0" smtClean="0"/>
              <a:t>Вывод</a:t>
            </a:r>
            <a:r>
              <a:rPr lang="ru-RU" sz="2000" dirty="0"/>
              <a:t>: Мы привыкаем к быстрой смене стимулов, и нам становится скучно при "медленной" нагрузке (чтение книги, решение сложной задачи</a:t>
            </a:r>
            <a:r>
              <a:rPr lang="ru-RU" sz="2000" dirty="0" smtClean="0"/>
              <a:t>).</a:t>
            </a:r>
            <a:endParaRPr lang="ru-RU" sz="2000" dirty="0"/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	</a:t>
            </a:r>
            <a:r>
              <a:rPr lang="ru-RU" sz="2000" dirty="0" smtClean="0">
                <a:solidFill>
                  <a:srgbClr val="00B050"/>
                </a:solidFill>
              </a:rPr>
              <a:t>Тезис </a:t>
            </a:r>
            <a:r>
              <a:rPr lang="ru-RU" sz="2000" dirty="0">
                <a:solidFill>
                  <a:srgbClr val="00B050"/>
                </a:solidFill>
              </a:rPr>
              <a:t>2: "Социальное подтверждение (лайки, комментарии</a:t>
            </a:r>
            <a:r>
              <a:rPr lang="ru-RU" sz="2000" dirty="0" smtClean="0">
                <a:solidFill>
                  <a:srgbClr val="00B050"/>
                </a:solidFill>
              </a:rPr>
              <a:t>)".</a:t>
            </a:r>
            <a:endParaRPr lang="ru-RU" sz="2000" dirty="0">
              <a:solidFill>
                <a:srgbClr val="00B050"/>
              </a:solidFill>
            </a:endParaRP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	Вопрос </a:t>
            </a:r>
            <a:r>
              <a:rPr lang="ru-RU" sz="2000" dirty="0"/>
              <a:t>аудитории: "Вспомните момент, когда вы ждали </a:t>
            </a:r>
            <a:r>
              <a:rPr lang="ru-RU" sz="2000" dirty="0" err="1"/>
              <a:t>лайков</a:t>
            </a:r>
            <a:r>
              <a:rPr lang="ru-RU" sz="2000" dirty="0"/>
              <a:t> под своей фотографией или постом. Что вы на самом деле хотели получить? Признание? Одобрение</a:t>
            </a:r>
            <a:r>
              <a:rPr lang="ru-RU" sz="2000" dirty="0" smtClean="0"/>
              <a:t>?</a:t>
            </a:r>
            <a:endParaRPr lang="ru-RU" sz="2000" dirty="0"/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	Вывод</a:t>
            </a:r>
            <a:r>
              <a:rPr lang="ru-RU" sz="2000" dirty="0"/>
              <a:t>: Мы подменяем внутреннюю самооценку внешней, </a:t>
            </a:r>
            <a:r>
              <a:rPr lang="ru-RU" sz="2000" dirty="0" smtClean="0"/>
              <a:t>цифровой.</a:t>
            </a:r>
            <a:endParaRPr lang="ru-RU" sz="2000" dirty="0"/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	</a:t>
            </a:r>
            <a:r>
              <a:rPr lang="ru-RU" sz="2000" dirty="0" smtClean="0">
                <a:solidFill>
                  <a:srgbClr val="C00000"/>
                </a:solidFill>
              </a:rPr>
              <a:t>Тезис </a:t>
            </a:r>
            <a:r>
              <a:rPr lang="ru-RU" sz="2000" dirty="0">
                <a:solidFill>
                  <a:srgbClr val="C00000"/>
                </a:solidFill>
              </a:rPr>
              <a:t>3: "Страх пропустить важное (FOMO - </a:t>
            </a:r>
            <a:r>
              <a:rPr lang="ru-RU" sz="2000" dirty="0" err="1">
                <a:solidFill>
                  <a:srgbClr val="C00000"/>
                </a:solidFill>
              </a:rPr>
              <a:t>Fear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 err="1">
                <a:solidFill>
                  <a:srgbClr val="C00000"/>
                </a:solidFill>
              </a:rPr>
              <a:t>Of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 err="1">
                <a:solidFill>
                  <a:srgbClr val="C00000"/>
                </a:solidFill>
              </a:rPr>
              <a:t>Missing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 err="1">
                <a:solidFill>
                  <a:srgbClr val="C00000"/>
                </a:solidFill>
              </a:rPr>
              <a:t>Out</a:t>
            </a:r>
            <a:r>
              <a:rPr lang="ru-RU" sz="2000" dirty="0" smtClean="0">
                <a:solidFill>
                  <a:srgbClr val="C00000"/>
                </a:solidFill>
              </a:rPr>
              <a:t>)".</a:t>
            </a:r>
            <a:endParaRPr lang="ru-RU" sz="2000" dirty="0">
              <a:solidFill>
                <a:srgbClr val="C00000"/>
              </a:solidFill>
            </a:endParaRP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	Вопрос </a:t>
            </a:r>
            <a:r>
              <a:rPr lang="ru-RU" sz="2000" dirty="0"/>
              <a:t>аудитории: "Было ли у вас чувство, что пока вы работаете или отдыхаете без телефона, в мире происходит что-то очень важное и интересное без вас</a:t>
            </a:r>
            <a:r>
              <a:rPr lang="ru-RU" sz="2000" dirty="0" smtClean="0"/>
              <a:t>?</a:t>
            </a:r>
            <a:endParaRPr lang="ru-RU" sz="2000" dirty="0"/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/>
              <a:t>	Вывод</a:t>
            </a:r>
            <a:r>
              <a:rPr lang="ru-RU" sz="2000" dirty="0"/>
              <a:t>: Этот страх заставляет нас постоянно "быть на связи", повышая общий уровень тревожности.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664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9489" y="1907432"/>
            <a:ext cx="11556694" cy="3632400"/>
          </a:xfrm>
        </p:spPr>
        <p:txBody>
          <a:bodyPr/>
          <a:lstStyle/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/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Сейчас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мы проведем детальную диагностику ваших цифровых привычек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ШАГ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1: Время у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экрана.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Посмотрите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настройках вашего телефона статистику использования за последнюю неделю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Запишите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среднее значение в часах в день.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ШАГ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2: Топ-3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приложения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Выпишите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три приложения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которые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 используете чаще всего.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ШАГ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3: Цель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использования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каждого приложения честно ответьте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какую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цель вы преследуете, открывая его? Например: "Работа", "Общение", "Развлечение", "Обучение", "Привычка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".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ШАГ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4: Эмоциональное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состояние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Оцените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10-балльной шкале ваше состояние после использования каждого приложения.1 - полное истощение, 10 - прилив энергии.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ШАГ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5: Баланс пользы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Оцените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процентное соотношение полезного и бесполезного контента в каждом приложении.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913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5699" y="2050651"/>
            <a:ext cx="10757433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Бланк «МОЙ </a:t>
            </a:r>
            <a:r>
              <a:rPr lang="ru-RU" dirty="0">
                <a:solidFill>
                  <a:srgbClr val="FF0000"/>
                </a:solidFill>
              </a:rPr>
              <a:t>ЦИФРОВОЙ </a:t>
            </a:r>
            <a:r>
              <a:rPr lang="ru-RU" dirty="0" smtClean="0">
                <a:solidFill>
                  <a:srgbClr val="FF0000"/>
                </a:solidFill>
              </a:rPr>
              <a:t>ПРОФИЛЬ»</a:t>
            </a:r>
            <a:endParaRPr lang="ru-RU" dirty="0">
              <a:solidFill>
                <a:srgbClr val="FF0000"/>
              </a:solidFill>
            </a:endParaRPr>
          </a:p>
          <a:p>
            <a:pPr marL="135464" indent="0">
              <a:buNone/>
            </a:pPr>
            <a:r>
              <a:rPr lang="ru-RU" dirty="0"/>
              <a:t>1. Общее время у экрана: _____ ч/день</a:t>
            </a:r>
          </a:p>
          <a:p>
            <a:pPr marL="135464" indent="0">
              <a:buNone/>
            </a:pPr>
            <a:r>
              <a:rPr lang="ru-RU" dirty="0"/>
              <a:t>2. Топ-3 приложения:</a:t>
            </a:r>
            <a:br>
              <a:rPr lang="ru-RU" dirty="0"/>
            </a:br>
            <a:r>
              <a:rPr lang="ru-RU" dirty="0"/>
              <a:t>   Приложение 1: _______ Цель: _______ Эмоции: _/10 Польза: __%</a:t>
            </a:r>
            <a:br>
              <a:rPr lang="ru-RU" dirty="0"/>
            </a:br>
            <a:r>
              <a:rPr lang="ru-RU" dirty="0"/>
              <a:t>   Приложение 2: _______ Цель: _______ Эмоции: _/10 Польза: __%</a:t>
            </a:r>
            <a:br>
              <a:rPr lang="ru-RU" dirty="0"/>
            </a:br>
            <a:r>
              <a:rPr lang="ru-RU" dirty="0"/>
              <a:t>   Приложение 3: _______ Цель: _______ Эмоции: _/10 Польза: __%</a:t>
            </a:r>
          </a:p>
          <a:p>
            <a:pPr marL="135464" indent="0">
              <a:buNone/>
            </a:pPr>
            <a:r>
              <a:rPr lang="ru-RU" dirty="0"/>
              <a:t>3. </a:t>
            </a:r>
            <a:r>
              <a:rPr lang="ru-RU" dirty="0" err="1"/>
              <a:t>Инсайты</a:t>
            </a:r>
            <a:r>
              <a:rPr lang="ru-RU" dirty="0"/>
              <a:t>: _________________________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884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2062" y="2050651"/>
            <a:ext cx="11098635" cy="3632400"/>
          </a:xfrm>
        </p:spPr>
        <p:txBody>
          <a:bodyPr/>
          <a:lstStyle/>
          <a:p>
            <a:pPr marL="135464" indent="0" algn="just"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27671" y="2050651"/>
            <a:ext cx="974258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«Петля привычки» 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  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	</a:t>
            </a:r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ТРИГГЕР </a:t>
            </a: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(скука) </a:t>
            </a:r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- </a:t>
            </a: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ДЕЙСТВИЕ (взять телефон) </a:t>
            </a:r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- </a:t>
            </a: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НАГРАДА (дофамин, уход от реальности).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   </a:t>
            </a:r>
            <a:endParaRPr lang="ru-RU" sz="2000" dirty="0" smtClean="0">
              <a:solidFill>
                <a:srgbClr val="2C2D2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	</a:t>
            </a:r>
            <a:endParaRPr lang="ru-RU" sz="2000" dirty="0" smtClean="0">
              <a:solidFill>
                <a:srgbClr val="2C2D2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	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Акцент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: 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«Бороться 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надо не с действием, а с триггером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!»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       </a:t>
            </a:r>
            <a:endParaRPr lang="ru-RU" sz="2000" dirty="0" smtClean="0">
              <a:solidFill>
                <a:srgbClr val="2C2D2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	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Задание: 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«Определите 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свой топ-1 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триггер. 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Придумайте ему 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«антидот» - 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простое физическое действие, которое его 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ломает».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   </a:t>
            </a:r>
            <a:endParaRPr lang="ru-RU" sz="2000" dirty="0" smtClean="0">
              <a:solidFill>
                <a:srgbClr val="2C2D2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	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Например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: 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«Триггер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: устал после работы. Антидот: умыться холодной </a:t>
            </a:r>
            <a:r>
              <a:rPr lang="ru-RU" sz="2000" dirty="0" smtClean="0">
                <a:solidFill>
                  <a:srgbClr val="2C2D2E"/>
                </a:solidFill>
                <a:latin typeface="Arial" panose="020B0604020202020204" pitchFamily="34" charset="0"/>
              </a:rPr>
              <a:t>водой».</a:t>
            </a:r>
            <a:r>
              <a:rPr lang="ru-RU" sz="2000" dirty="0">
                <a:solidFill>
                  <a:srgbClr val="2C2D2E"/>
                </a:solidFill>
                <a:latin typeface="Arial" panose="020B0604020202020204" pitchFamily="34" charset="0"/>
              </a:rPr>
              <a:t>  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15605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7283" y="2050651"/>
            <a:ext cx="10939748" cy="3632400"/>
          </a:xfrm>
        </p:spPr>
        <p:txBody>
          <a:bodyPr/>
          <a:lstStyle/>
          <a:p>
            <a:pPr marL="135464" indent="0" algn="just">
              <a:buNone/>
            </a:pPr>
            <a:r>
              <a:rPr lang="ru-RU" dirty="0" smtClean="0"/>
              <a:t>		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19199" y="2181971"/>
            <a:ext cx="1055783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ТЕХНИКА 1: Метод </a:t>
            </a:r>
            <a:r>
              <a:rPr lang="ru-RU" dirty="0" err="1">
                <a:solidFill>
                  <a:srgbClr val="FF0000"/>
                </a:solidFill>
                <a:latin typeface="Arial" panose="020B0604020202020204" pitchFamily="34" charset="0"/>
              </a:rPr>
              <a:t>Pomodoro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 для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</a:rPr>
              <a:t>контента</a:t>
            </a:r>
          </a:p>
          <a:p>
            <a:pPr algn="ctr"/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Разработан </a:t>
            </a:r>
            <a:r>
              <a:rPr lang="ru-RU" dirty="0" err="1">
                <a:solidFill>
                  <a:srgbClr val="2C2D2E"/>
                </a:solidFill>
                <a:latin typeface="Arial" panose="020B0604020202020204" pitchFamily="34" charset="0"/>
              </a:rPr>
              <a:t>Франческо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C2D2E"/>
                </a:solidFill>
                <a:latin typeface="Arial" panose="020B0604020202020204" pitchFamily="34" charset="0"/>
              </a:rPr>
              <a:t>Чирилло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 в 1980-х годах</a:t>
            </a: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, но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идеально подходит для цифровой эпохи.</a:t>
            </a:r>
          </a:p>
          <a:p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Как работает:</a:t>
            </a:r>
          </a:p>
          <a:p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Ставим таймер на 25 минут</a:t>
            </a:r>
            <a:b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Включаем режим </a:t>
            </a: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«Не беспокоить»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Работаем только с одним типом контента</a:t>
            </a:r>
            <a:b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После сигнала - обязательный перерыв 5 </a:t>
            </a: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минут (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важно!!! </a:t>
            </a: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Отдых – это  не скроллинг, а смена деятельности: встать, попить воды, посмотреть в окно)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После 4 циклов - длинный перерыв 15-30 минут</a:t>
            </a:r>
          </a:p>
          <a:p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Почему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эффективен:</a:t>
            </a:r>
          </a:p>
          <a:p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Соответствует естественным циклам концентрации внимания</a:t>
            </a:r>
            <a:b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Препятствует многозадачности</a:t>
            </a:r>
            <a:b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</a:br>
            <a:r>
              <a:rPr lang="ru-RU" dirty="0" smtClean="0">
                <a:solidFill>
                  <a:srgbClr val="2C2D2E"/>
                </a:solidFill>
                <a:latin typeface="Arial" panose="020B0604020202020204" pitchFamily="34" charset="0"/>
              </a:rPr>
              <a:t>	· </a:t>
            </a: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Снижает усталость от экрана</a:t>
            </a:r>
            <a:endParaRPr lang="ru-RU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82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827" y="1863365"/>
            <a:ext cx="11005849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 2: Правило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«Трех вопросов»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Перед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тем как открыть любое приложение или начать потреблять контент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задайте себе вопросы: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1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"ЗАЧЕМ?" - Какую цель я преследую? Что хочу получить?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"ЧТО?" - Какой конкретный результат я ожидаю?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3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"СКОЛЬКО?" - Сколько времени я готов на это потратить?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Пример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Вместо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автоматического открытия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соцсети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Зачем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? - Найти идеи для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занятия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? - 3 конкретных примера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упражнений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? - 15 минут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649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4406" y="1665061"/>
            <a:ext cx="11556694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 3: Цифровой </a:t>
            </a:r>
            <a:r>
              <a:rPr lang="ru-RU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детокс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зонам</a:t>
            </a:r>
            <a:endParaRPr lang="ru-RU" dirty="0" smtClean="0"/>
          </a:p>
          <a:p>
            <a:pPr marL="135464" indent="0" algn="ctr">
              <a:buNone/>
            </a:pPr>
            <a:r>
              <a:rPr lang="ru-RU" dirty="0" smtClean="0"/>
              <a:t>Разделяем </a:t>
            </a:r>
            <a:r>
              <a:rPr lang="ru-RU" dirty="0"/>
              <a:t>жизнь на цифровые зоны: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Рабочая зона: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Только рабочие приложения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Уведомления только от коллег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Телефон в режиме "Концентрация"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Личная зона: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Образовательный и развивающий контент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Качественный отдых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Осознанное общение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Семейная зона:</a:t>
            </a:r>
          </a:p>
          <a:p>
            <a:pPr marL="135464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Гаджеты вне зоны общения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Цифровые ритуалы (совместный просмотр фильма)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Технические перерывы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43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5699" y="2050651"/>
            <a:ext cx="10603197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«Серый – это новый черный»</a:t>
            </a:r>
          </a:p>
          <a:p>
            <a:pPr marL="135464" indent="0" algn="just">
              <a:buNone/>
            </a:pPr>
            <a:r>
              <a:rPr lang="ru-RU" sz="2800" dirty="0" smtClean="0"/>
              <a:t>	Включаем на гаджете режим «Оттенки серого (черно-белый режим)». Эффект моментальный: теряется цветастое очарование, становится скучно, неинтересно.</a:t>
            </a:r>
          </a:p>
          <a:p>
            <a:pPr marL="135464" indent="0" algn="ctr">
              <a:buNone/>
            </a:pPr>
            <a:r>
              <a:rPr lang="ru-RU" sz="2800" dirty="0"/>
              <a:t>	</a:t>
            </a:r>
            <a:r>
              <a:rPr lang="ru-RU" sz="2800" dirty="0" smtClean="0">
                <a:solidFill>
                  <a:srgbClr val="C00000"/>
                </a:solidFill>
              </a:rPr>
              <a:t>«Цифровая диета»</a:t>
            </a:r>
          </a:p>
          <a:p>
            <a:pPr marL="135464" indent="0" algn="just">
              <a:buNone/>
            </a:pPr>
            <a:r>
              <a:rPr lang="ru-RU" sz="2800" dirty="0" smtClean="0"/>
              <a:t>	Ищем 1-2 самых «</a:t>
            </a:r>
            <a:r>
              <a:rPr lang="ru-RU" sz="2800" dirty="0" err="1" smtClean="0"/>
              <a:t>вампирящих</a:t>
            </a:r>
            <a:r>
              <a:rPr lang="ru-RU" sz="2800" dirty="0" smtClean="0"/>
              <a:t>» время приложений. Ставим их на последний экран или в папку с названием, например, «Сомнения». Это психологически проще нежели необходимость удаления данных приложений.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80976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8472" y="1786246"/>
            <a:ext cx="11589744" cy="3632400"/>
          </a:xfrm>
        </p:spPr>
        <p:txBody>
          <a:bodyPr/>
          <a:lstStyle/>
          <a:p>
            <a:pPr marL="135464" indent="0" algn="just">
              <a:buNone/>
            </a:pPr>
            <a:r>
              <a:rPr lang="ru-RU" dirty="0" smtClean="0"/>
              <a:t>	Теперь </a:t>
            </a:r>
            <a:r>
              <a:rPr lang="ru-RU" dirty="0"/>
              <a:t>создадим вашу личную систему цифровой гигиены</a:t>
            </a:r>
            <a:r>
              <a:rPr lang="ru-RU" dirty="0" smtClean="0"/>
              <a:t>. У </a:t>
            </a:r>
            <a:r>
              <a:rPr lang="ru-RU" dirty="0"/>
              <a:t>вас есть шаблон «Мой план на 21 день». Заполните его, следуя инструкции:</a:t>
            </a:r>
          </a:p>
          <a:p>
            <a:pPr marL="135464" indent="0" algn="just">
              <a:buNone/>
            </a:pPr>
            <a:r>
              <a:rPr lang="ru-RU" dirty="0" smtClean="0"/>
              <a:t>	ШАГ </a:t>
            </a:r>
            <a:r>
              <a:rPr lang="ru-RU" dirty="0"/>
              <a:t>1: </a:t>
            </a:r>
            <a:r>
              <a:rPr lang="ru-RU" dirty="0" smtClean="0"/>
              <a:t>ОТКЛЮЧАЮ</a:t>
            </a:r>
            <a:endParaRPr lang="ru-RU" dirty="0"/>
          </a:p>
          <a:p>
            <a:pPr marL="135464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Выберите </a:t>
            </a:r>
            <a:r>
              <a:rPr lang="ru-RU" dirty="0"/>
              <a:t>2-3 цифровые привычки</a:t>
            </a:r>
            <a:r>
              <a:rPr lang="ru-RU" dirty="0" smtClean="0"/>
              <a:t>, от </a:t>
            </a:r>
            <a:r>
              <a:rPr lang="ru-RU" dirty="0"/>
              <a:t>которых готовы отказаться. Будьте конкретны!</a:t>
            </a:r>
          </a:p>
          <a:p>
            <a:pPr marL="135464" indent="0">
              <a:buNone/>
            </a:pPr>
            <a:r>
              <a:rPr lang="ru-RU" dirty="0" smtClean="0"/>
              <a:t>	· </a:t>
            </a:r>
            <a:r>
              <a:rPr lang="ru-RU" dirty="0"/>
              <a:t>Пример: "Отключаю уведомления мессенджеров с 18:00 до 09:00"</a:t>
            </a:r>
            <a:br>
              <a:rPr lang="ru-RU" dirty="0"/>
            </a:br>
            <a:r>
              <a:rPr lang="ru-RU" dirty="0" smtClean="0"/>
              <a:t>	· </a:t>
            </a:r>
            <a:r>
              <a:rPr lang="ru-RU" dirty="0"/>
              <a:t>Пример: "Удаляю приложение [название] с телефона"</a:t>
            </a:r>
          </a:p>
          <a:p>
            <a:pPr marL="135464" indent="0">
              <a:buNone/>
            </a:pPr>
            <a:r>
              <a:rPr lang="ru-RU" dirty="0" smtClean="0"/>
              <a:t>	ШАГ </a:t>
            </a:r>
            <a:r>
              <a:rPr lang="ru-RU" dirty="0"/>
              <a:t>2: ОГРАНИЧИВАЮ</a:t>
            </a:r>
            <a:br>
              <a:rPr lang="ru-RU" dirty="0"/>
            </a:br>
            <a:r>
              <a:rPr lang="ru-RU" dirty="0" smtClean="0"/>
              <a:t>	Определите, что </a:t>
            </a:r>
            <a:r>
              <a:rPr lang="ru-RU" dirty="0"/>
              <a:t>будете использовать дозированно:</a:t>
            </a:r>
          </a:p>
          <a:p>
            <a:pPr marL="135464" indent="0">
              <a:buNone/>
            </a:pPr>
            <a:r>
              <a:rPr lang="ru-RU" dirty="0" smtClean="0"/>
              <a:t>	· </a:t>
            </a:r>
            <a:r>
              <a:rPr lang="ru-RU" dirty="0"/>
              <a:t>Пример: "Ограничиваю </a:t>
            </a:r>
            <a:r>
              <a:rPr lang="ru-RU" dirty="0" err="1"/>
              <a:t>соцсети</a:t>
            </a:r>
            <a:r>
              <a:rPr lang="ru-RU" dirty="0"/>
              <a:t> 30 минутами в день через таймер"</a:t>
            </a:r>
            <a:br>
              <a:rPr lang="ru-RU" dirty="0"/>
            </a:br>
            <a:r>
              <a:rPr lang="ru-RU" dirty="0" smtClean="0"/>
              <a:t>	· </a:t>
            </a:r>
            <a:r>
              <a:rPr lang="ru-RU" dirty="0"/>
              <a:t>Пример: "Проверяю почту 3 раза в день в фиксированное время"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282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Ассоциации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2653" y="2237938"/>
            <a:ext cx="10360825" cy="956954"/>
          </a:xfrm>
        </p:spPr>
        <p:txBody>
          <a:bodyPr/>
          <a:lstStyle/>
          <a:p>
            <a:pPr marL="135464" indent="0">
              <a:buNone/>
            </a:pPr>
            <a:r>
              <a:rPr lang="ru-RU" dirty="0" smtClean="0"/>
              <a:t>	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Цифровая среда для меня как…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098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3558" y="1698111"/>
            <a:ext cx="11622794" cy="3632400"/>
          </a:xfrm>
        </p:spPr>
        <p:txBody>
          <a:bodyPr/>
          <a:lstStyle/>
          <a:p>
            <a:pPr marL="135464" indent="0">
              <a:buNone/>
            </a:pPr>
            <a:r>
              <a:rPr lang="ru-RU" dirty="0" smtClean="0"/>
              <a:t>	ШАГ </a:t>
            </a:r>
            <a:r>
              <a:rPr lang="ru-RU" dirty="0"/>
              <a:t>3: ДОБАВЛЯЮ</a:t>
            </a:r>
            <a:br>
              <a:rPr lang="ru-RU" dirty="0"/>
            </a:br>
            <a:r>
              <a:rPr lang="ru-RU" dirty="0" smtClean="0"/>
              <a:t>	Введите </a:t>
            </a:r>
            <a:r>
              <a:rPr lang="ru-RU" dirty="0"/>
              <a:t>новые полезные привычки:</a:t>
            </a:r>
          </a:p>
          <a:p>
            <a:pPr marL="135464" indent="0">
              <a:buNone/>
            </a:pPr>
            <a:r>
              <a:rPr lang="ru-RU" dirty="0" smtClean="0"/>
              <a:t>	· </a:t>
            </a:r>
            <a:r>
              <a:rPr lang="ru-RU" dirty="0"/>
              <a:t>Пример: "Добавляю 15 минут образовательного контента утром"</a:t>
            </a:r>
            <a:br>
              <a:rPr lang="ru-RU" dirty="0"/>
            </a:br>
            <a:r>
              <a:rPr lang="ru-RU" dirty="0" smtClean="0"/>
              <a:t>	· </a:t>
            </a:r>
            <a:r>
              <a:rPr lang="ru-RU" dirty="0"/>
              <a:t>Пример: "Ввожу вечерний цифровой </a:t>
            </a:r>
            <a:r>
              <a:rPr lang="ru-RU" dirty="0" err="1"/>
              <a:t>детокс</a:t>
            </a:r>
            <a:r>
              <a:rPr lang="ru-RU" dirty="0"/>
              <a:t> за 2 часа до сна"</a:t>
            </a:r>
          </a:p>
          <a:p>
            <a:pPr marL="135464" indent="0">
              <a:buNone/>
            </a:pPr>
            <a:r>
              <a:rPr lang="ru-RU" dirty="0" smtClean="0"/>
              <a:t>	ШАГ </a:t>
            </a:r>
            <a:r>
              <a:rPr lang="ru-RU" dirty="0"/>
              <a:t>4: КОНТРОЛИРУЮ</a:t>
            </a:r>
            <a:br>
              <a:rPr lang="ru-RU" dirty="0"/>
            </a:br>
            <a:r>
              <a:rPr lang="ru-RU" dirty="0" smtClean="0"/>
              <a:t>	Настройте </a:t>
            </a:r>
            <a:r>
              <a:rPr lang="ru-RU" dirty="0"/>
              <a:t>системы контроля:</a:t>
            </a:r>
          </a:p>
          <a:p>
            <a:pPr marL="135464" indent="0">
              <a:buNone/>
            </a:pPr>
            <a:r>
              <a:rPr lang="ru-RU" dirty="0" smtClean="0"/>
              <a:t>	· </a:t>
            </a:r>
            <a:r>
              <a:rPr lang="ru-RU" dirty="0"/>
              <a:t>Пример: "Использую приложение </a:t>
            </a:r>
            <a:r>
              <a:rPr lang="ru-RU" dirty="0" err="1"/>
              <a:t>Screen</a:t>
            </a:r>
            <a:r>
              <a:rPr lang="ru-RU" dirty="0"/>
              <a:t> </a:t>
            </a:r>
            <a:r>
              <a:rPr lang="ru-RU" dirty="0" err="1"/>
              <a:t>Time</a:t>
            </a:r>
            <a:r>
              <a:rPr lang="ru-RU" dirty="0"/>
              <a:t> для мониторинга"</a:t>
            </a:r>
            <a:br>
              <a:rPr lang="ru-RU" dirty="0"/>
            </a:br>
            <a:r>
              <a:rPr lang="ru-RU" dirty="0" smtClean="0"/>
              <a:t>	· </a:t>
            </a:r>
            <a:r>
              <a:rPr lang="ru-RU" dirty="0"/>
              <a:t>Пример: "</a:t>
            </a:r>
            <a:r>
              <a:rPr lang="ru-RU" dirty="0" smtClean="0"/>
              <a:t>Веду </a:t>
            </a:r>
            <a:r>
              <a:rPr lang="ru-RU" dirty="0"/>
              <a:t>дневник цифровой гигиены"</a:t>
            </a:r>
          </a:p>
          <a:p>
            <a:pPr marL="135464" indent="0">
              <a:buNone/>
            </a:pPr>
            <a:r>
              <a:rPr lang="ru-RU" dirty="0" smtClean="0"/>
              <a:t>	ШАГ </a:t>
            </a:r>
            <a:r>
              <a:rPr lang="ru-RU" dirty="0"/>
              <a:t>5: РЕСУРСЫ</a:t>
            </a:r>
            <a:br>
              <a:rPr lang="ru-RU" dirty="0"/>
            </a:br>
            <a:r>
              <a:rPr lang="ru-RU" dirty="0" smtClean="0"/>
              <a:t>	Определите, что </a:t>
            </a:r>
            <a:r>
              <a:rPr lang="ru-RU" dirty="0"/>
              <a:t>поможет соблюдать план:</a:t>
            </a:r>
          </a:p>
          <a:p>
            <a:pPr marL="135464" indent="0">
              <a:buNone/>
            </a:pPr>
            <a:r>
              <a:rPr lang="ru-RU" dirty="0" smtClean="0"/>
              <a:t>	· </a:t>
            </a:r>
            <a:r>
              <a:rPr lang="ru-RU" dirty="0"/>
              <a:t>Пример: "Приложение-</a:t>
            </a:r>
            <a:r>
              <a:rPr lang="ru-RU" dirty="0" err="1"/>
              <a:t>блокировщик</a:t>
            </a:r>
            <a:r>
              <a:rPr lang="ru-RU" dirty="0"/>
              <a:t> [название]"</a:t>
            </a:r>
            <a:br>
              <a:rPr lang="ru-RU" dirty="0"/>
            </a:br>
            <a:r>
              <a:rPr lang="ru-RU" dirty="0" smtClean="0"/>
              <a:t>	· </a:t>
            </a:r>
            <a:r>
              <a:rPr lang="ru-RU" dirty="0"/>
              <a:t>Пример: "Поддержка коллеги [имя]"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8452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5699" y="2050651"/>
            <a:ext cx="10250657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 smtClean="0"/>
              <a:t>Кейс: Иван,  </a:t>
            </a:r>
            <a:r>
              <a:rPr lang="ru-RU" dirty="0"/>
              <a:t>12 </a:t>
            </a:r>
            <a:r>
              <a:rPr lang="ru-RU" dirty="0" smtClean="0"/>
              <a:t>лет. Постоянно </a:t>
            </a:r>
            <a:r>
              <a:rPr lang="ru-RU" dirty="0"/>
              <a:t>копирует работы из интернета вместо создания оригинальных произведений</a:t>
            </a:r>
            <a:r>
              <a:rPr lang="ru-RU" dirty="0" smtClean="0"/>
              <a:t>. При </a:t>
            </a:r>
            <a:r>
              <a:rPr lang="ru-RU" dirty="0"/>
              <a:t>этом он проводит 5-6 часов в день в </a:t>
            </a:r>
            <a:r>
              <a:rPr lang="ru-RU" dirty="0" err="1"/>
              <a:t>соцсетях</a:t>
            </a:r>
            <a:r>
              <a:rPr lang="ru-RU" dirty="0"/>
              <a:t>, потребляя визуальный контент. Его собственные работы становятся все менее выразительными</a:t>
            </a:r>
            <a:r>
              <a:rPr lang="ru-RU" dirty="0" smtClean="0"/>
              <a:t>.</a:t>
            </a:r>
          </a:p>
          <a:p>
            <a:pPr marL="135464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В чем корень проблемы?</a:t>
            </a:r>
          </a:p>
          <a:p>
            <a:pPr marL="135464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   · Какие цифровые привычки демонстрирует ученик?</a:t>
            </a:r>
          </a:p>
          <a:p>
            <a:pPr marL="135464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   · Как это влияет на его развитие?</a:t>
            </a:r>
          </a:p>
          <a:p>
            <a:pPr marL="135464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2. Поиск решений </a:t>
            </a:r>
          </a:p>
          <a:p>
            <a:pPr marL="135464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   · Какие техники из нашего арсенала можно применить?</a:t>
            </a:r>
          </a:p>
          <a:p>
            <a:pPr marL="135464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   · Как адаптировать их для возраста ученика?</a:t>
            </a:r>
          </a:p>
          <a:p>
            <a:pPr marL="135464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/>
              <a:t>   · Какие ресурсы могут помочь?</a:t>
            </a:r>
          </a:p>
        </p:txBody>
      </p:sp>
    </p:spTree>
    <p:extLst>
      <p:ext uri="{BB962C8B-B14F-4D97-AF65-F5344CB8AC3E}">
        <p14:creationId xmlns:p14="http://schemas.microsoft.com/office/powerpoint/2010/main" val="2371522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3497" y="2546410"/>
            <a:ext cx="10360825" cy="258745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«Учащийся 14 лет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увлекающийся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программированием, не может отличить достоверную техническую информацию от непроверенной. Он использует сомнительные источники для обучения, что приводит к ошибкам в проектах 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разочарованию».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415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0506" y="2050651"/>
            <a:ext cx="11424492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Коллеги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давайте подумаем, как мы можем интегрировать идеи осознанного потребления в нашу работу с детьми? Не как нравоучение, а как интересную активность. Какие мини-проекты, задания или обсуждения можно провести в вашем кружке, студии или секции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ctr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896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5700" y="2050651"/>
            <a:ext cx="10316758" cy="3632400"/>
          </a:xfrm>
        </p:spPr>
        <p:txBody>
          <a:bodyPr/>
          <a:lstStyle/>
          <a:p>
            <a:pPr marL="135464" indent="0" algn="just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·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художественной студии: Проект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«Цифровой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коллаж из осмысленного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контента».</a:t>
            </a:r>
          </a:p>
          <a:p>
            <a:pPr marL="135464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театральной студии: Этюд на тему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— алгоритм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TikTok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135464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· Для технического кружка: Создание простого приложения-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трекера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времени экрана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35464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туристического клуба: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Квест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«48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часов без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лайков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 фотоотчетом о реальных, а не цифровых впечатлениях.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8642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4683" y="2193870"/>
            <a:ext cx="10448960" cy="3632400"/>
          </a:xfrm>
        </p:spPr>
        <p:txBody>
          <a:bodyPr/>
          <a:lstStyle/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Давайте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подведем итоги нашей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работы.  Поделитесь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1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Самым ценным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инсайтом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что стало для вас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открытием?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Конкретным инструментом - что возьмете в свою практику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сразу?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Первым шагом - что сделаете завтра для изменений?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510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4683" y="2293022"/>
            <a:ext cx="10063370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продуктивную работу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pPr marL="135464" indent="0" algn="ctr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Помните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осознанное потребление контента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это не про ограничения, а про фокус на действительно важном. Пусть ваше цифровое пространство станет источником вдохновения и профессионального роста!»</a:t>
            </a:r>
          </a:p>
        </p:txBody>
      </p:sp>
    </p:spTree>
    <p:extLst>
      <p:ext uri="{BB962C8B-B14F-4D97-AF65-F5344CB8AC3E}">
        <p14:creationId xmlns:p14="http://schemas.microsoft.com/office/powerpoint/2010/main" val="13109506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2"/>
          <a:srcRect l="25726" t="36825" r="2248" b="8367"/>
          <a:stretch/>
        </p:blipFill>
        <p:spPr>
          <a:xfrm>
            <a:off x="42496" y="0"/>
            <a:ext cx="12192000" cy="685799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00679" y="2505670"/>
            <a:ext cx="121070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Спасибо за внимание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29" y="4909295"/>
            <a:ext cx="1424907" cy="1426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965" y="4909295"/>
            <a:ext cx="1426191" cy="1426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185" y="4909295"/>
            <a:ext cx="1426191" cy="1426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379029" y="503761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kafedra_uprav@mail.ru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тел.:(8652)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99-77-81 (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доб. 520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1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4231" y="2947143"/>
            <a:ext cx="10895682" cy="1724007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Какое животное олицетворяет ваше обычное состояние в интернете? (например, 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сурикат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постоянно на строже или кит – поглощаю все подряд) и почему?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5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1693" y="2050651"/>
            <a:ext cx="11071950" cy="3632400"/>
          </a:xfrm>
        </p:spPr>
        <p:txBody>
          <a:bodyPr/>
          <a:lstStyle/>
          <a:p>
            <a:pPr marL="135464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11007" y="2551837"/>
            <a:ext cx="99482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2C2D2E"/>
                </a:solidFill>
                <a:latin typeface="Arial" panose="020B0604020202020204" pitchFamily="34" charset="0"/>
              </a:rPr>
              <a:t>	</a:t>
            </a:r>
            <a:r>
              <a:rPr lang="ru-RU" sz="2400" dirty="0" smtClean="0">
                <a:latin typeface="Arial" panose="020B0604020202020204" pitchFamily="34" charset="0"/>
              </a:rPr>
              <a:t>«Если </a:t>
            </a:r>
            <a:r>
              <a:rPr lang="ru-RU" sz="2400" dirty="0">
                <a:latin typeface="Arial" panose="020B0604020202020204" pitchFamily="34" charset="0"/>
              </a:rPr>
              <a:t>бы ваше внимание </a:t>
            </a:r>
            <a:r>
              <a:rPr lang="ru-RU" sz="2400" dirty="0" smtClean="0">
                <a:latin typeface="Arial" panose="020B0604020202020204" pitchFamily="34" charset="0"/>
              </a:rPr>
              <a:t>было </a:t>
            </a:r>
            <a:r>
              <a:rPr lang="ru-RU" sz="2400" dirty="0">
                <a:latin typeface="Arial" panose="020B0604020202020204" pitchFamily="34" charset="0"/>
              </a:rPr>
              <a:t>куском мрамора, сколько процентов этого мрамора уже </a:t>
            </a:r>
            <a:r>
              <a:rPr lang="ru-RU" sz="2400" dirty="0" smtClean="0">
                <a:latin typeface="Arial" panose="020B0604020202020204" pitchFamily="34" charset="0"/>
              </a:rPr>
              <a:t>«съели» </a:t>
            </a:r>
            <a:r>
              <a:rPr lang="ru-RU" sz="2400" dirty="0" err="1">
                <a:latin typeface="Arial" panose="020B0604020202020204" pitchFamily="34" charset="0"/>
              </a:rPr>
              <a:t>соцсети</a:t>
            </a:r>
            <a:r>
              <a:rPr lang="ru-RU" sz="2400" dirty="0">
                <a:latin typeface="Arial" panose="020B0604020202020204" pitchFamily="34" charset="0"/>
              </a:rPr>
              <a:t>, уведомления и скроллинг</a:t>
            </a:r>
            <a:r>
              <a:rPr lang="ru-RU" sz="2400" dirty="0" smtClean="0">
                <a:latin typeface="Arial" panose="020B0604020202020204" pitchFamily="34" charset="0"/>
              </a:rPr>
              <a:t>?».</a:t>
            </a:r>
            <a:r>
              <a:rPr lang="ru-RU" sz="2400" dirty="0">
                <a:latin typeface="Arial" panose="020B0604020202020204" pitchFamily="34" charset="0"/>
              </a:rPr>
              <a:t>   </a:t>
            </a:r>
          </a:p>
          <a:p>
            <a:r>
              <a:rPr lang="ru-RU" sz="2400" dirty="0" smtClean="0">
                <a:latin typeface="Arial" panose="020B0604020202020204" pitchFamily="34" charset="0"/>
              </a:rPr>
              <a:t>	Напишите </a:t>
            </a:r>
            <a:r>
              <a:rPr lang="ru-RU" sz="2400" dirty="0">
                <a:latin typeface="Arial" panose="020B0604020202020204" pitchFamily="34" charset="0"/>
              </a:rPr>
              <a:t>число в чат.   </a:t>
            </a:r>
            <a:endParaRPr lang="ru-RU" sz="2400" dirty="0" smtClean="0">
              <a:latin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</a:rPr>
              <a:t>	Посмотрите </a:t>
            </a:r>
            <a:r>
              <a:rPr lang="ru-RU" sz="2400" dirty="0">
                <a:latin typeface="Arial" panose="020B0604020202020204" pitchFamily="34" charset="0"/>
              </a:rPr>
              <a:t>на эти цифры. Это ваш </a:t>
            </a:r>
            <a:r>
              <a:rPr lang="ru-RU" sz="2400" dirty="0" err="1">
                <a:latin typeface="Arial" panose="020B0604020202020204" pitchFamily="34" charset="0"/>
              </a:rPr>
              <a:t>невысеченный</a:t>
            </a:r>
            <a:r>
              <a:rPr lang="ru-RU" sz="2400" dirty="0">
                <a:latin typeface="Arial" panose="020B0604020202020204" pitchFamily="34" charset="0"/>
              </a:rPr>
              <a:t> потенциал. Сегодня мы начнем его </a:t>
            </a:r>
            <a:r>
              <a:rPr lang="ru-RU" sz="2400" dirty="0" smtClean="0">
                <a:latin typeface="Arial" panose="020B0604020202020204" pitchFamily="34" charset="0"/>
              </a:rPr>
              <a:t>высвобождать.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10279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2877" y="2050651"/>
            <a:ext cx="11038901" cy="3632400"/>
          </a:xfrm>
        </p:spPr>
        <p:txBody>
          <a:bodyPr/>
          <a:lstStyle/>
          <a:p>
            <a:pPr marL="135464" indent="0" algn="just">
              <a:buNone/>
            </a:pPr>
            <a:r>
              <a:rPr lang="ru-RU" dirty="0" smtClean="0"/>
              <a:t>	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Давайте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начнем с честного взгляда на себя. В течение 1 минуты посмотрите на экран своего смартфона. Не убирайте далеко. Ответьте в чат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одним словом: Какая эмоция или ощущение возникает, когда вы держите его в руках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35464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Отлично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как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видим, спектр чувств широк. Этот прибор — не просто инструмент, это часть нашей личности. Сегодня мы не будем его демонизировать, а попробуем научиться выстраивать с ним осознанные и здоровые отношения, и поможем в этом нашим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обучающимся.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656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1693" y="2050651"/>
            <a:ext cx="11215170" cy="3632400"/>
          </a:xfrm>
        </p:spPr>
        <p:txBody>
          <a:bodyPr/>
          <a:lstStyle/>
          <a:p>
            <a:pPr marL="135464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«Цифровой портрет»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just">
              <a:buNone/>
            </a:pPr>
            <a:r>
              <a:rPr lang="ru-RU" dirty="0" smtClean="0"/>
              <a:t> 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Напишите в чате:</a:t>
            </a:r>
          </a:p>
          <a:p>
            <a:pPr marL="135464" indent="0" algn="just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- 3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цифровых ресурса или приложения, которые вас действительно вдохновляют, дают энергию и полезны в работе. Например: "Профессиональное сообщество в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Телеграме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", "Образовательный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канал",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"Приложение для планирования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"...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just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 цифровые привычки, которые отнимают время, силы и мешают в профессиональной деятельности. Например: "Бессмысленный скроллинг ленты", "Постоянная проверка почты", "Зависание в мессенджерах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"...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5464" indent="0" algn="just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 конкретных ожидания от сегодняшней встречи. Что вы хотите получить? Чему научиться? Например: "Научиться фильтровать информацию", "Узнать техники концентрации", "Получить инструменты для работы с учениками"...</a:t>
            </a:r>
          </a:p>
          <a:p>
            <a:pPr marL="135464" indent="0" algn="just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992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4682" y="2171837"/>
            <a:ext cx="10327775" cy="3632400"/>
          </a:xfrm>
        </p:spPr>
        <p:txBody>
          <a:bodyPr/>
          <a:lstStyle/>
          <a:p>
            <a:pPr marL="135464" indent="0" algn="just">
              <a:buNone/>
            </a:pPr>
            <a:r>
              <a:rPr lang="ru-RU" dirty="0" smtClean="0"/>
              <a:t>	Н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авык,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который становится критически важным для современного педагога - </a:t>
            </a:r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осознанное использование 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цифрового контента.</a:t>
            </a:r>
          </a:p>
          <a:p>
            <a:pPr marL="135464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По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данным исследований, среднестатистический пользователь проверяет телефон 150 раз в день, а педагог тратит до 40% рабочего времени на цифровой контент. Но главный вопрос: насколько это время эффективно? Сегодня мы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будем учиться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превращать цифровой шум в образовательный ресурс.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094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5895" y="1815759"/>
            <a:ext cx="11258024" cy="3632400"/>
          </a:xfrm>
        </p:spPr>
        <p:txBody>
          <a:bodyPr/>
          <a:lstStyle/>
          <a:p>
            <a:pPr marL="135464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8538" y="2496221"/>
            <a:ext cx="108727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«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Вызовы цифровой эпохи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Первый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вызов: </a:t>
            </a:r>
            <a:r>
              <a:rPr lang="ru-RU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Информационная перегрузка</a:t>
            </a: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Ежедневно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через нас проходит объем информации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сравнимый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 174 газетами. Это в 5 раз больше, чем 30 лет назад. Наш мозг не успевает обрабатывать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такие объемы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что приводит 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·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Синдрому упущенной выгоды (FOMO)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·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Цифровой усталости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·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Снижению качества принятия решений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39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5700" y="2050651"/>
            <a:ext cx="10096420" cy="3632400"/>
          </a:xfrm>
        </p:spPr>
        <p:txBody>
          <a:bodyPr/>
          <a:lstStyle/>
          <a:p>
            <a:pPr marL="135464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Второй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вызов: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Клиповое мышление</a:t>
            </a:r>
          </a:p>
          <a:p>
            <a:pPr marL="135464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Средняя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концентрации внимания сократилась с 12 секунд в 2000 году до 8 секунд сегодня. Это меньше, чем у золотой рыбки! Проявления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Неспособность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глубокому чтению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Трудности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 анализом сложных текстов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Поверхностное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восприятие информации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5439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резентаци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F5496"/>
      </a:accent1>
      <a:accent2>
        <a:srgbClr val="C5E0B3"/>
      </a:accent2>
      <a:accent3>
        <a:srgbClr val="A5A5A5"/>
      </a:accent3>
      <a:accent4>
        <a:srgbClr val="ADB9CA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4294</TotalTime>
  <Words>324</Words>
  <Application>Microsoft Office PowerPoint</Application>
  <PresentationFormat>Произвольный</PresentationFormat>
  <Paragraphs>133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Ассоциации</vt:lpstr>
      <vt:lpstr>Какое животное олицетворяет ваше обычное состояние в интернете? (например, сурикат – постоянно на строже или кит – поглощаю все подряд) и почему?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Яна Данченко</dc:creator>
  <cp:lastModifiedBy>владимир</cp:lastModifiedBy>
  <cp:revision>599</cp:revision>
  <cp:lastPrinted>2025-11-19T05:57:02Z</cp:lastPrinted>
  <dcterms:created xsi:type="dcterms:W3CDTF">2019-08-30T09:31:13Z</dcterms:created>
  <dcterms:modified xsi:type="dcterms:W3CDTF">2025-11-19T06:00:08Z</dcterms:modified>
</cp:coreProperties>
</file>