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5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2" d="100"/>
          <a:sy n="122" d="100"/>
        </p:scale>
        <p:origin x="4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11/16/2025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39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26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6398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84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3510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5236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310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5741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014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0525" y="342150"/>
            <a:ext cx="3771900" cy="8793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0525" y="2046219"/>
            <a:ext cx="6086400" cy="22938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Мастерская современных методик и практик: </a:t>
            </a:r>
          </a:p>
          <a:p>
            <a:pPr marL="0" indent="0" algn="l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от идеи до реализации
</a:t>
            </a:r>
            <a:r>
              <a:rPr lang="en-US" sz="19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
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Погружение в современные методики взаимодействия</a:t>
            </a:r>
            <a:r>
              <a:rPr lang="ru-RU" altLang="en-US" sz="18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учреждений</a:t>
            </a:r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дополнительного образования с детскими объединениями.
</a:t>
            </a:r>
            <a:r>
              <a:rPr lang="ru-RU" altLang="en-US" sz="18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                              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1704" y="683550"/>
            <a:ext cx="3988892" cy="38886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19351" y="634450"/>
            <a:ext cx="3896400" cy="13113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Разнообразие форм взаимодействия </a:t>
            </a:r>
            <a:r>
              <a:rPr lang="ru-RU" altLang="en-US" sz="19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учреждений </a:t>
            </a:r>
            <a:r>
              <a:rPr lang="en-US" sz="19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дополнительного образования и детских объединений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22225" y="2453325"/>
            <a:ext cx="3490800" cy="19881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Дополнительное образование</a:t>
            </a:r>
            <a:r>
              <a:rPr lang="ru-RU" alt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в современном обществе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играет ключевую роль в поддержке социальных инициатив и творческого развития детей через клубы, проекты и встречи с наставниками общественных организаций.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7025" y="111975"/>
            <a:ext cx="7887900" cy="760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Хронология реализации проектов </a:t>
            </a:r>
            <a:r>
              <a:rPr lang="ru-RU" altLang="en-US" sz="19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Д</a:t>
            </a:r>
            <a:r>
              <a:rPr lang="en-US" sz="19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вижения Первых в дополнительном образовании
</a:t>
            </a:r>
            <a:endParaRPr lang="en-US" sz="1900" dirty="0"/>
          </a:p>
        </p:txBody>
      </p:sp>
      <p:sp>
        <p:nvSpPr>
          <p:cNvPr id="8" name="Text 1"/>
          <p:cNvSpPr txBox="1"/>
          <p:nvPr/>
        </p:nvSpPr>
        <p:spPr>
          <a:xfrm>
            <a:off x="1213850" y="1116675"/>
            <a:ext cx="1938300" cy="14898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20</a:t>
            </a:r>
            <a:r>
              <a:rPr lang="ru-RU" altLang="en-US" sz="13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20</a:t>
            </a:r>
            <a:r>
              <a:rPr lang="en-US" sz="13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— Инициирование движения
</a:t>
            </a:r>
            <a:r>
              <a:rPr lang="en-US" sz="5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
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Запуск инициативы для вовлечения школьников в социальные проекты и укрепление лидерских навыков через дополнительное образование.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986800" y="1116675"/>
            <a:ext cx="1938300" cy="14898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202</a:t>
            </a:r>
            <a:r>
              <a:rPr lang="ru-RU" altLang="en-US" sz="13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2</a:t>
            </a:r>
            <a:r>
              <a:rPr lang="en-US" sz="13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— Расширение ресурсной базы
</a:t>
            </a:r>
            <a:r>
              <a:rPr lang="en-US" sz="5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
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Обеспечение школ ресурсами и обучением педагогов для эффективного взаимодействия с детскими объединениями в рамках движения.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253385" y="3347035"/>
            <a:ext cx="1938300" cy="14898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20</a:t>
            </a:r>
            <a:r>
              <a:rPr lang="ru-RU" altLang="en-US" sz="13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21</a:t>
            </a:r>
            <a:r>
              <a:rPr lang="en-US" sz="13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— Методическая поддержка
</a:t>
            </a:r>
            <a:r>
              <a:rPr lang="en-US" sz="5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
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Внедрение системного методического сопровождения реализации проектов в образовательных организациях по инициативе движения.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715375" y="3347035"/>
            <a:ext cx="1938300" cy="14898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235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2023 — Усиление сетевых связей
</a:t>
            </a:r>
            <a:r>
              <a:rPr lang="en-US" sz="475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
</a:t>
            </a:r>
            <a:r>
              <a:rPr lang="en-US" sz="114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Укрепление сотрудничества между движением, школами и общественными структурами для масштабирования проектов и оптимизации результатов.
</a:t>
            </a:r>
            <a:endParaRPr lang="en-US" sz="1235" dirty="0"/>
          </a:p>
        </p:txBody>
      </p:sp>
      <p:sp>
        <p:nvSpPr>
          <p:cNvPr id="12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3" y="-19675"/>
            <a:ext cx="4216695" cy="51633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232410" y="-5588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Проект "Классные встречи"</a:t>
            </a:r>
            <a:r>
              <a:rPr lang="ru-RU" altLang="en-US" sz="19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-</a:t>
            </a:r>
            <a:r>
              <a:rPr lang="en-US" sz="19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 инструмент профориентации</a:t>
            </a:r>
            <a:r>
              <a:rPr lang="ru-RU" altLang="en-US" sz="19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и</a:t>
            </a:r>
            <a:r>
              <a:rPr lang="en-US" sz="19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 мотивации школьников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Проект строится на проведении творческих и образовательных встреч с экспертами, стимулируя интерес детей к разнообразным профессиональным сферам через живое общение и практические задания.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Такой подход развивает социальную активность и мотивацию, помогает формировать навыки и творческое мышление, что способствует успешному профориентационному самоопределению школьников.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79963" y="1394430"/>
            <a:ext cx="318300" cy="254640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12887" y="1394430"/>
            <a:ext cx="318300" cy="254640"/>
          </a:xfrm>
          <a:prstGeom prst="rect">
            <a:avLst/>
          </a:prstGeom>
        </p:spPr>
      </p:pic>
      <p:pic>
        <p:nvPicPr>
          <p:cNvPr id="7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56787" y="1387800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00433" y="576695"/>
            <a:ext cx="5806800" cy="6375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23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Структура проведения классной встречи</a:t>
            </a:r>
          </a:p>
        </p:txBody>
      </p:sp>
      <p:sp>
        <p:nvSpPr>
          <p:cNvPr id="11" name="Text 1"/>
          <p:cNvSpPr txBox="1"/>
          <p:nvPr/>
        </p:nvSpPr>
        <p:spPr>
          <a:xfrm>
            <a:off x="1266148" y="1871900"/>
            <a:ext cx="1758600" cy="30303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ru-RU" altLang="en-US" sz="13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Вводная часть</a:t>
            </a:r>
            <a:r>
              <a:rPr lang="en-US" sz="13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
</a:t>
            </a: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
</a:t>
            </a:r>
            <a:r>
              <a:rPr lang="ru-RU" alt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Знакомство с гостем, рассказ о творческом пути, краткая история выбора профессии.</a:t>
            </a:r>
          </a:p>
          <a:p>
            <a:pPr marL="0" indent="0" algn="l">
              <a:lnSpc>
                <a:spcPct val="100000"/>
              </a:lnSpc>
              <a:buNone/>
            </a:pPr>
            <a:endParaRPr lang="ru-RU" altLang="en-US" sz="12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-122"/>
              <a:cs typeface="Arial" panose="020B0604020202020204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ru-RU" altLang="en-US" sz="12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-122"/>
              <a:cs typeface="Arial" panose="020B0604020202020204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ru-RU" altLang="en-US" sz="12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-122"/>
              <a:cs typeface="Arial" panose="020B0604020202020204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ru-RU" altLang="en-US" sz="12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-122"/>
              <a:cs typeface="Arial" panose="020B0604020202020204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ru-RU" altLang="en-US" sz="12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-122"/>
              <a:cs typeface="Arial" panose="020B0604020202020204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ru-RU" altLang="en-US" sz="12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-122"/>
              <a:cs typeface="Arial" panose="020B0604020202020204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r>
              <a:rPr lang="ru-RU" alt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До 10 минут.</a:t>
            </a:r>
          </a:p>
        </p:txBody>
      </p:sp>
      <p:sp>
        <p:nvSpPr>
          <p:cNvPr id="12" name="Text 2"/>
          <p:cNvSpPr txBox="1"/>
          <p:nvPr/>
        </p:nvSpPr>
        <p:spPr>
          <a:xfrm>
            <a:off x="3555587" y="1871900"/>
            <a:ext cx="1758600" cy="30303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ru-RU" altLang="en-US" sz="12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Основная часть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
</a:t>
            </a:r>
            <a:r>
              <a:rPr lang="ru-RU" alt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Ответы на вопросы участников встречи (вопросы могут быть заранее подготовленные, их задает ведущий, либо возникнуть в процессе разговора).</a:t>
            </a:r>
          </a:p>
          <a:p>
            <a:pPr marL="0" indent="0" algn="l">
              <a:lnSpc>
                <a:spcPct val="100000"/>
              </a:lnSpc>
              <a:buNone/>
            </a:pPr>
            <a:endParaRPr lang="ru-RU" altLang="en-US" sz="1200" b="1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-122"/>
              <a:cs typeface="Arial" panose="020B0604020202020204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ru-RU" altLang="en-US" sz="1200" b="1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-122"/>
              <a:cs typeface="Arial" panose="020B0604020202020204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r>
              <a:rPr lang="ru-RU" alt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20-25 минут.</a:t>
            </a:r>
            <a:endParaRPr lang="ru-RU" altLang="en-US" sz="1200" b="1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-122"/>
              <a:cs typeface="Arial" panose="020B0604020202020204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ru-RU" altLang="en-US" sz="1200" b="1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-122"/>
              <a:cs typeface="Arial" panose="020B0604020202020204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ru-RU" altLang="en-US" sz="1200" b="1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-122"/>
              <a:cs typeface="Arial" panose="020B0604020202020204" pitchFamily="34" charset="-120"/>
            </a:endParaRPr>
          </a:p>
        </p:txBody>
      </p:sp>
      <p:sp>
        <p:nvSpPr>
          <p:cNvPr id="13" name="Text 3"/>
          <p:cNvSpPr txBox="1"/>
          <p:nvPr/>
        </p:nvSpPr>
        <p:spPr>
          <a:xfrm>
            <a:off x="5874288" y="1871900"/>
            <a:ext cx="1758600" cy="30303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ru-RU" altLang="en-US" sz="13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Заключение</a:t>
            </a:r>
            <a:r>
              <a:rPr lang="en-US" sz="13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
</a:t>
            </a: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
</a:t>
            </a:r>
            <a:r>
              <a:rPr lang="ru-RU" alt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Выводы и ненавязчивая реклама творческих курсов, где можно приобрести умения и навыки, о которых говорилось во время встречи.</a:t>
            </a:r>
            <a:endParaRPr lang="ru-RU" altLang="en-US" sz="1200" b="1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-122"/>
              <a:cs typeface="Arial" panose="020B0604020202020204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ru-RU" altLang="en-US" sz="1200" b="1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-122"/>
              <a:cs typeface="Arial" panose="020B0604020202020204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ru-RU" altLang="en-US" sz="1200" b="1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-122"/>
              <a:cs typeface="Arial" panose="020B0604020202020204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endParaRPr lang="ru-RU" altLang="en-US" sz="12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-122"/>
              <a:cs typeface="Arial" panose="020B0604020202020204" pitchFamily="34" charset="-120"/>
            </a:endParaRPr>
          </a:p>
          <a:p>
            <a:pPr marL="0" indent="0" algn="l">
              <a:lnSpc>
                <a:spcPct val="100000"/>
              </a:lnSpc>
              <a:buNone/>
            </a:pPr>
            <a:r>
              <a:rPr lang="ru-RU" alt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5-10 минут.</a:t>
            </a:r>
          </a:p>
        </p:txBody>
      </p:sp>
      <p:sp>
        <p:nvSpPr>
          <p:cNvPr id="14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671" y="593900"/>
            <a:ext cx="3662958" cy="4000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2500" y="1381330"/>
            <a:ext cx="3524400" cy="11490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Повышение интереса </a:t>
            </a:r>
            <a:r>
              <a:rPr lang="ru-RU" altLang="en-US" sz="13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к программам дополнительного образования</a:t>
            </a:r>
            <a:r>
              <a:rPr lang="en-US" sz="6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
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После участия в проекте школьники демонстрируют значительное увлечение творческими </a:t>
            </a:r>
            <a:r>
              <a:rPr lang="ru-RU" alt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и техническими 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направлениями</a:t>
            </a:r>
            <a:r>
              <a:rPr lang="ru-RU" alt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.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762500" y="3180550"/>
            <a:ext cx="3524400" cy="11490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Развитие профессиональных навыков
</a:t>
            </a:r>
            <a:r>
              <a:rPr lang="en-US" sz="6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
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Практические занятия с экспертами помогают развить soft skills, необходимые для успешной профессиональной самореализации в будущем.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8225" y="186000"/>
            <a:ext cx="3834900" cy="843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210" b="1" dirty="0">
                <a:solidFill>
                  <a:srgbClr val="042826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Влияние проекта "Классные встречи" на мотивацию </a:t>
            </a:r>
            <a:r>
              <a:rPr lang="ru-RU" altLang="en-US" sz="2210" b="1" dirty="0">
                <a:solidFill>
                  <a:srgbClr val="042826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школьников</a:t>
            </a:r>
            <a:r>
              <a:rPr lang="en-US" sz="2210" b="1" dirty="0">
                <a:solidFill>
                  <a:srgbClr val="042826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
</a:t>
            </a:r>
            <a:endParaRPr lang="en-US" sz="221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23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Статистика участия детей в проектах дополнительного образования и </a:t>
            </a:r>
            <a:r>
              <a:rPr lang="ru-RU" altLang="en-US" sz="223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проектах Движения Первых</a:t>
            </a:r>
            <a:r>
              <a:rPr lang="en-US" sz="223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
</a:t>
            </a:r>
            <a:endParaRPr lang="en-US" sz="223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Рост вовлеченности обусловлен улучшением качества программ и расширением их доступности в регионах.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Динамика подтверждает растущий интерес школьников к дополнительному образованию и активному участию в общественной жизни.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Министерство образования Российской Федерации, 2024 год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6675" y="229750"/>
            <a:ext cx="6234000" cy="9222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Заключение и перспективы развития  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методи</a:t>
            </a:r>
            <a:r>
              <a:rPr lang="ru-RU" altLang="en-US" sz="19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ческой </a:t>
            </a:r>
            <a:r>
              <a:rPr lang="en-US" sz="1900" b="1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  <a:sym typeface="+mn-ea"/>
              </a:rPr>
              <a:t>мастерской</a:t>
            </a:r>
          </a:p>
        </p:txBody>
      </p:sp>
      <p:sp>
        <p:nvSpPr>
          <p:cNvPr id="6" name="Text 1"/>
          <p:cNvSpPr txBox="1"/>
          <p:nvPr/>
        </p:nvSpPr>
        <p:spPr>
          <a:xfrm>
            <a:off x="2779975" y="1905000"/>
            <a:ext cx="3832200" cy="1350000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-122"/>
                <a:cs typeface="Arial" panose="020B0604020202020204" pitchFamily="34" charset="-120"/>
              </a:rPr>
              <a:t>Синергия дополнительного образования и детских объединений значительно повышает эффективность развития детей. 
Расширение цифровых платформ и сетевого взаимодействия откроет новые возможности для вовлечения и мотивации школьников.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240</Words>
  <Application>Microsoft Office PowerPoint</Application>
  <PresentationFormat>Экран (16:9)</PresentationFormat>
  <Paragraphs>57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stavkomp.ru</cp:lastModifiedBy>
  <cp:revision>3</cp:revision>
  <dcterms:created xsi:type="dcterms:W3CDTF">2025-10-15T10:43:00Z</dcterms:created>
  <dcterms:modified xsi:type="dcterms:W3CDTF">2025-11-16T14:59:09Z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2F35B8E46FB6429E8BB11E9DC1B771A3_12</vt:lpwstr>
  </property>
  <property fmtid="{D5CDD505-2E9C-101B-9397-08002B2CF9AE}" pid="3" name="KSOProductBuildVer">
    <vt:lpwstr>1049-12.2.0.23155</vt:lpwstr>
  </property>
</Properties>
</file>